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5" r:id="rId9"/>
    <p:sldId id="263" r:id="rId10"/>
    <p:sldId id="264" r:id="rId11"/>
  </p:sldIdLst>
  <p:sldSz cx="12192000" cy="6858000"/>
  <p:notesSz cx="6858000" cy="9144000"/>
  <p:defaultTextStyle>
    <a:defPPr>
      <a:defRPr lang="en-JP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232"/>
    <p:restoredTop sz="94663"/>
  </p:normalViewPr>
  <p:slideViewPr>
    <p:cSldViewPr snapToGrid="0" snapToObjects="1">
      <p:cViewPr>
        <p:scale>
          <a:sx n="109" d="100"/>
          <a:sy n="109" d="100"/>
        </p:scale>
        <p:origin x="464" y="3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3.jpeg>
</file>

<file path=ppt/media/image4.jpg>
</file>

<file path=ppt/media/image5.png>
</file>

<file path=ppt/media/image6.png>
</file>

<file path=ppt/media/image7.png>
</file>

<file path=ppt/media/image8.png>
</file>

<file path=ppt/media/image9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94F94D-3700-2A46-BE3A-C17C30EEE77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DFF2529-72A6-6441-83DC-0293730A4DB9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EBC389B-85D6-ED4B-9F7F-8C69D8CD7E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821C50-FF73-C54E-BFAD-78FAFAF8C9A9}" type="datetimeFigureOut">
              <a:rPr lang="en-US" smtClean="0"/>
              <a:t>10/18/21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8E19C3D-73A6-AC40-8A13-AD38413CCE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5C3965-EBB3-4B4F-85F0-FA8764A491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F9C174-27CA-0D48-B5C0-6397B86ADF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1554005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4D8A4B-739A-C949-8171-FB596876B2F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B7F2466-F8AF-2B43-B229-AE05FEF5674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4A7F23F-7E82-7F42-A05A-C5744CD72E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821C50-FF73-C54E-BFAD-78FAFAF8C9A9}" type="datetimeFigureOut">
              <a:rPr lang="en-US" smtClean="0"/>
              <a:t>10/18/21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313749B-A72F-1B42-8CEB-35778B87CF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DD4609D-EC58-B54F-BD0D-009884B0B0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F9C174-27CA-0D48-B5C0-6397B86ADF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712652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6817933-92E3-9447-86C1-9FF16607945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5A657EA2-F070-024D-B99F-8FE9C5DA2CA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2182CA4-51A7-7F4C-A7C9-4DB9BAEFC5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821C50-FF73-C54E-BFAD-78FAFAF8C9A9}" type="datetimeFigureOut">
              <a:rPr lang="en-US" smtClean="0"/>
              <a:t>10/18/21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C2FCCD9-F672-844C-928D-4657B75C0D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F63EF85-EF44-F54F-97C3-3C0E0C4EB0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F9C174-27CA-0D48-B5C0-6397B86ADF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860548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24EF7C-5086-F442-BADD-A86FD80DB8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E02621-B6A6-B643-B01B-F5854B58D7D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E047409-0728-CB4F-A320-D8D8026A454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821C50-FF73-C54E-BFAD-78FAFAF8C9A9}" type="datetimeFigureOut">
              <a:rPr lang="en-US" smtClean="0"/>
              <a:t>10/18/21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B0D32AF-BD8B-0242-8CEF-5A2927EBA5A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D03FFFE-2D02-F240-A0C6-712BDBE541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F9C174-27CA-0D48-B5C0-6397B86ADF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675752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CAC3B8D-9A52-1749-8866-62D7DBAC58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280CEE2-FFB0-E442-B62D-031E437F78B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56635EC-C800-2A41-8B00-B858FDA131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821C50-FF73-C54E-BFAD-78FAFAF8C9A9}" type="datetimeFigureOut">
              <a:rPr lang="en-US" smtClean="0"/>
              <a:t>10/18/21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987BCA-03F7-5E45-A851-1263A9EB021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8BA9449-9CF9-4D47-9A17-66CC32DCAD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F9C174-27CA-0D48-B5C0-6397B86ADF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573719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DC15BD9-D2BD-9F40-9F75-6C6D86C5BEB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3535512-042F-DE44-A716-A7EEE3CF68D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4BEF67F-C62C-8C4E-9CBA-27C339493CB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17A981C-105D-B043-B5D1-7F3BECB2AB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821C50-FF73-C54E-BFAD-78FAFAF8C9A9}" type="datetimeFigureOut">
              <a:rPr lang="en-US" smtClean="0"/>
              <a:t>10/18/21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3E6376F-557E-3D48-87A2-38F7E256CF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ED48F41-CCDE-E34A-AE99-618BB813A2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F9C174-27CA-0D48-B5C0-6397B86ADF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61989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13EA43-8197-8A4D-BBC5-FCC6CF806C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E0FCDED-E827-7D4B-92FA-056699F79B1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CD1855E-CBDD-1141-9388-83BB19A2455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33AB828-98B5-A84B-A334-4E364B0BB5B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9DD34C9-9A23-3345-9A6B-2765293D112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934C461-36BF-A147-B6DE-418E1B1E61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821C50-FF73-C54E-BFAD-78FAFAF8C9A9}" type="datetimeFigureOut">
              <a:rPr lang="en-US" smtClean="0"/>
              <a:t>10/18/21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0F2478E-BEA3-5944-BFCB-DE669A2E03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1673DB7-0E9B-7A44-AC8F-BE6DA5466D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F9C174-27CA-0D48-B5C0-6397B86ADF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04601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DFFFDFB-C044-B146-896F-3E2F987EBD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FFE5132-D467-DC41-AAD5-85257AAE15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821C50-FF73-C54E-BFAD-78FAFAF8C9A9}" type="datetimeFigureOut">
              <a:rPr lang="en-US" smtClean="0"/>
              <a:t>10/18/21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A7EEFBD-41EB-9C4C-AAC3-08A5443F179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90B2F87-8C41-A348-A66E-4A3D482CDC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F9C174-27CA-0D48-B5C0-6397B86ADF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45917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BA7EBDC-4C72-4948-9CDC-997F766902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821C50-FF73-C54E-BFAD-78FAFAF8C9A9}" type="datetimeFigureOut">
              <a:rPr lang="en-US" smtClean="0"/>
              <a:t>10/18/21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BC56E74-D5D9-9C48-B946-CBA2218378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48D0B52-0ED7-8340-A896-E59682AC81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F9C174-27CA-0D48-B5C0-6397B86ADF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48290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ADEBDA9-9FC1-AB40-9C07-60696E4CE3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066FCC-C21B-3745-8287-9BD6F7032E2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508E285-B6D6-1842-A409-BE3A1E5EABC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1EB7D82-8E42-3543-9A89-8FFB6FD0EC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821C50-FF73-C54E-BFAD-78FAFAF8C9A9}" type="datetimeFigureOut">
              <a:rPr lang="en-US" smtClean="0"/>
              <a:t>10/18/21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050F67C-1222-9545-BB72-D72AC434F7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C93A905-C94D-4244-AB3E-81D8B1A9D5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F9C174-27CA-0D48-B5C0-6397B86ADF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668427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9FDF797-AB3F-C445-823D-562AD75551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269F9ED-717C-4A49-A241-77146D6896B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99E73F0-AF76-AC4B-8D2A-CB90A589759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037FC77-E59F-924F-B6FA-53070A4B2D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821C50-FF73-C54E-BFAD-78FAFAF8C9A9}" type="datetimeFigureOut">
              <a:rPr lang="en-US" smtClean="0"/>
              <a:t>10/18/21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0099CF6-ABA3-2E46-9F8A-986484F304C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F9A0234-E4C8-484E-9BDF-0636DCCFEB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4F9C174-27CA-0D48-B5C0-6397B86ADF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62584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FFAF527-CBE6-2F41-A3FD-D06B3B00D8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260AB9D-41DA-F542-9B75-F62456CE78F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A7D9325-40E4-E14B-8B8E-D6A7587BB43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A821C50-FF73-C54E-BFAD-78FAFAF8C9A9}" type="datetimeFigureOut">
              <a:rPr lang="en-US" smtClean="0"/>
              <a:t>10/18/21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3E920B5-4958-A94A-BE62-EE8656D833A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8AFB6C9-4E96-5C4F-84E8-AF0F54B2079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4F9C174-27CA-0D48-B5C0-6397B86ADFF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742986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JP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e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ygraph.com/roadsigns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://www.duperrin.com/english/2014/09/17/intranet-many-messages-right-screen-says-jean-paul-chapon-societe-generale/" TargetMode="External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berkeley.pressbooks.pub/interpretinglovenarratives/chapter/5-selection-organization-matching-so-m/" TargetMode="External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www.kaggle.com/andrewmvd/road-sign-detection" TargetMode="External"/><Relationship Id="rId4" Type="http://schemas.openxmlformats.org/officeDocument/2006/relationships/image" Target="../media/image8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7" Type="http://schemas.openxmlformats.org/officeDocument/2006/relationships/image" Target="../media/image7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2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A90850-2C8F-4E4E-AB78-1EE6E983C24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464614" y="1783959"/>
            <a:ext cx="4087306" cy="2889114"/>
          </a:xfrm>
        </p:spPr>
        <p:txBody>
          <a:bodyPr anchor="b">
            <a:normAutofit/>
          </a:bodyPr>
          <a:lstStyle/>
          <a:p>
            <a:pPr algn="l"/>
            <a:r>
              <a:rPr lang="en-US" sz="5400" dirty="0"/>
              <a:t>Object Detector for Road Signs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0C42623-A933-1744-8199-A8AD0B43DD2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464612" y="4750893"/>
            <a:ext cx="4087305" cy="1147863"/>
          </a:xfrm>
        </p:spPr>
        <p:txBody>
          <a:bodyPr anchor="t">
            <a:normAutofit/>
          </a:bodyPr>
          <a:lstStyle/>
          <a:p>
            <a:pPr algn="l"/>
            <a:r>
              <a:rPr lang="en-US" sz="2000"/>
              <a:t>By Ka Hung Lee</a:t>
            </a:r>
          </a:p>
        </p:txBody>
      </p:sp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E49CC64F-7275-4E33-961B-0C5CDC43987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 flipV="1">
            <a:off x="1" y="0"/>
            <a:ext cx="7188051" cy="6858000"/>
          </a:xfrm>
          <a:custGeom>
            <a:avLst/>
            <a:gdLst>
              <a:gd name="connsiteX0" fmla="*/ 7188051 w 7188051"/>
              <a:gd name="connsiteY0" fmla="*/ 6858000 h 6858000"/>
              <a:gd name="connsiteX1" fmla="*/ 108694 w 7188051"/>
              <a:gd name="connsiteY1" fmla="*/ 6858000 h 6858000"/>
              <a:gd name="connsiteX2" fmla="*/ 79127 w 7188051"/>
              <a:gd name="connsiteY2" fmla="*/ 6681235 h 6858000"/>
              <a:gd name="connsiteX3" fmla="*/ 0 w 7188051"/>
              <a:gd name="connsiteY3" fmla="*/ 5565888 h 6858000"/>
              <a:gd name="connsiteX4" fmla="*/ 2190696 w 7188051"/>
              <a:gd name="connsiteY4" fmla="*/ 145339 h 6858000"/>
              <a:gd name="connsiteX5" fmla="*/ 2339431 w 7188051"/>
              <a:gd name="connsiteY5" fmla="*/ 0 h 6858000"/>
              <a:gd name="connsiteX6" fmla="*/ 7188051 w 7188051"/>
              <a:gd name="connsiteY6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7188051" h="6858000">
                <a:moveTo>
                  <a:pt x="7188051" y="6858000"/>
                </a:moveTo>
                <a:lnTo>
                  <a:pt x="108694" y="6858000"/>
                </a:lnTo>
                <a:lnTo>
                  <a:pt x="79127" y="6681235"/>
                </a:lnTo>
                <a:cubicBezTo>
                  <a:pt x="26981" y="6316967"/>
                  <a:pt x="0" y="5944579"/>
                  <a:pt x="0" y="5565888"/>
                </a:cubicBezTo>
                <a:cubicBezTo>
                  <a:pt x="0" y="3459953"/>
                  <a:pt x="834428" y="1548908"/>
                  <a:pt x="2190696" y="145339"/>
                </a:cubicBezTo>
                <a:lnTo>
                  <a:pt x="2339431" y="0"/>
                </a:lnTo>
                <a:lnTo>
                  <a:pt x="7188051" y="0"/>
                </a:lnTo>
                <a:close/>
              </a:path>
            </a:pathLst>
          </a:custGeom>
          <a:solidFill>
            <a:schemeClr val="tx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5" name="Picture 4" descr="Green color on the traffic light">
            <a:extLst>
              <a:ext uri="{FF2B5EF4-FFF2-40B4-BE49-F238E27FC236}">
                <a16:creationId xmlns:a16="http://schemas.microsoft.com/office/drawing/2014/main" id="{C2C6E05C-126C-B947-9436-B00F6BF248E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4869" r="6720" b="-1"/>
          <a:stretch/>
        </p:blipFill>
        <p:spPr>
          <a:xfrm>
            <a:off x="1" y="10"/>
            <a:ext cx="7028495" cy="6857990"/>
          </a:xfrm>
          <a:custGeom>
            <a:avLst/>
            <a:gdLst/>
            <a:ahLst/>
            <a:cxnLst/>
            <a:rect l="l" t="t" r="r" b="b"/>
            <a:pathLst>
              <a:path w="7028495" h="6858000">
                <a:moveTo>
                  <a:pt x="0" y="0"/>
                </a:moveTo>
                <a:lnTo>
                  <a:pt x="6915668" y="0"/>
                </a:lnTo>
                <a:lnTo>
                  <a:pt x="6952411" y="219663"/>
                </a:lnTo>
                <a:cubicBezTo>
                  <a:pt x="7002551" y="569921"/>
                  <a:pt x="7028495" y="927986"/>
                  <a:pt x="7028495" y="1292112"/>
                </a:cubicBezTo>
                <a:cubicBezTo>
                  <a:pt x="7028495" y="3343346"/>
                  <a:pt x="6205186" y="5202289"/>
                  <a:pt x="4870994" y="6556512"/>
                </a:cubicBezTo>
                <a:lnTo>
                  <a:pt x="4556185" y="6858000"/>
                </a:lnTo>
                <a:lnTo>
                  <a:pt x="0" y="6858000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21951861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6166C6D1-23AC-49C4-BA07-238E4E9F8C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2059" y="450221"/>
            <a:ext cx="4111931" cy="5957175"/>
          </a:xfrm>
          <a:prstGeom prst="rect">
            <a:avLst/>
          </a:prstGeom>
          <a:solidFill>
            <a:srgbClr val="595959"/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B7FC39D-12C4-1443-8985-40C3477A8D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74700" y="761999"/>
            <a:ext cx="3511188" cy="5368413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Potential Improvements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1C091803-41C2-48E0-9228-5148460C747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57274" y="446007"/>
            <a:ext cx="4676305" cy="5957175"/>
          </a:xfrm>
          <a:prstGeom prst="rect">
            <a:avLst/>
          </a:prstGeom>
          <a:solidFill>
            <a:schemeClr val="tx1">
              <a:lumMod val="50000"/>
              <a:lumOff val="50000"/>
              <a:alpha val="2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C7A606-B254-004C-AEAC-5EA24A6132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93623" y="762000"/>
            <a:ext cx="4042310" cy="5368412"/>
          </a:xfrm>
        </p:spPr>
        <p:txBody>
          <a:bodyPr anchor="ctr">
            <a:normAutofit/>
          </a:bodyPr>
          <a:lstStyle/>
          <a:p>
            <a:r>
              <a:rPr lang="en-US" sz="2400" dirty="0"/>
              <a:t>Include more size variation for labels</a:t>
            </a:r>
          </a:p>
          <a:p>
            <a:r>
              <a:rPr lang="en-US" sz="2400" dirty="0"/>
              <a:t>Include images of labels in traffic settings</a:t>
            </a:r>
          </a:p>
          <a:p>
            <a:r>
              <a:rPr lang="en-US" sz="2400" dirty="0"/>
              <a:t>Increased sample size</a:t>
            </a:r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A35BD09B-BC3A-45C0-AF8E-950F364CDD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619488" y="448056"/>
            <a:ext cx="2103120" cy="2907792"/>
          </a:xfrm>
          <a:prstGeom prst="rect">
            <a:avLst/>
          </a:prstGeom>
          <a:solidFill>
            <a:srgbClr val="A5A5A5"/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05CC4153-3F0D-4F4C-8F12-E8FC3FA40AE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616862" y="3494844"/>
            <a:ext cx="2104001" cy="2907792"/>
          </a:xfrm>
          <a:prstGeom prst="rect">
            <a:avLst/>
          </a:prstGeom>
          <a:solidFill>
            <a:schemeClr val="accent1">
              <a:alpha val="95000"/>
            </a:schemeClr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0458629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Rectangle 29">
            <a:extLst>
              <a:ext uri="{FF2B5EF4-FFF2-40B4-BE49-F238E27FC236}">
                <a16:creationId xmlns:a16="http://schemas.microsoft.com/office/drawing/2014/main" id="{4038CB10-1F5C-4D54-9DF7-12586DE5B0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7546" y="321732"/>
            <a:ext cx="7058307" cy="1964266"/>
          </a:xfrm>
          <a:prstGeom prst="rect">
            <a:avLst/>
          </a:prstGeom>
          <a:solidFill>
            <a:srgbClr val="44466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BE3A91D-85BF-244E-BED1-D16A08D27D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4256" y="491260"/>
            <a:ext cx="6594189" cy="1625210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Motivation</a:t>
            </a:r>
          </a:p>
        </p:txBody>
      </p:sp>
      <p:pic>
        <p:nvPicPr>
          <p:cNvPr id="5" name="Picture 4" descr="High speed train with motion blur effect">
            <a:extLst>
              <a:ext uri="{FF2B5EF4-FFF2-40B4-BE49-F238E27FC236}">
                <a16:creationId xmlns:a16="http://schemas.microsoft.com/office/drawing/2014/main" id="{D6B3909E-9D46-4531-8943-116C766F9B3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0642" r="33037" b="1"/>
          <a:stretch/>
        </p:blipFill>
        <p:spPr>
          <a:xfrm>
            <a:off x="327546" y="2454903"/>
            <a:ext cx="3442801" cy="4080254"/>
          </a:xfrm>
          <a:prstGeom prst="rect">
            <a:avLst/>
          </a:prstGeom>
        </p:spPr>
      </p:pic>
      <p:pic>
        <p:nvPicPr>
          <p:cNvPr id="6" name="Picture 5" descr="Table&#10;&#10;Description automatically generated">
            <a:extLst>
              <a:ext uri="{FF2B5EF4-FFF2-40B4-BE49-F238E27FC236}">
                <a16:creationId xmlns:a16="http://schemas.microsoft.com/office/drawing/2014/main" id="{EF13B69F-DF7C-9141-A895-15B7169E3665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837473B0-CC2E-450A-ABE3-18F120FF3D39}">
                <a1611:picAttrSrcUrl xmlns:a1611="http://schemas.microsoft.com/office/drawing/2016/11/main" r:id="rId4"/>
              </a:ext>
            </a:extLst>
          </a:blip>
          <a:srcRect t="28891"/>
          <a:stretch/>
        </p:blipFill>
        <p:spPr>
          <a:xfrm>
            <a:off x="3942260" y="2454901"/>
            <a:ext cx="3442803" cy="4080255"/>
          </a:xfrm>
          <a:prstGeom prst="rect">
            <a:avLst/>
          </a:prstGeom>
        </p:spPr>
      </p:pic>
      <p:sp>
        <p:nvSpPr>
          <p:cNvPr id="35" name="Rectangle 31">
            <a:extLst>
              <a:ext uri="{FF2B5EF4-FFF2-40B4-BE49-F238E27FC236}">
                <a16:creationId xmlns:a16="http://schemas.microsoft.com/office/drawing/2014/main" id="{73ED6512-6858-4552-B699-9A97FE9A4E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56975" y="321732"/>
            <a:ext cx="4313293" cy="6214534"/>
          </a:xfrm>
          <a:prstGeom prst="rect">
            <a:avLst/>
          </a:prstGeom>
          <a:solidFill>
            <a:srgbClr val="5959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311933-93A7-5A43-B020-7A18FB495A8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957973" y="763523"/>
            <a:ext cx="3511296" cy="5330952"/>
          </a:xfrm>
        </p:spPr>
        <p:txBody>
          <a:bodyPr anchor="ctr">
            <a:normAutofit/>
          </a:bodyPr>
          <a:lstStyle/>
          <a:p>
            <a:r>
              <a:rPr lang="en-US" sz="2400" dirty="0">
                <a:solidFill>
                  <a:srgbClr val="FFFFFF"/>
                </a:solidFill>
              </a:rPr>
              <a:t>Roads and motorways are essential infrastructure that physically connects places together</a:t>
            </a:r>
          </a:p>
          <a:p>
            <a:r>
              <a:rPr lang="en-US" sz="2400" dirty="0">
                <a:solidFill>
                  <a:srgbClr val="FFFFFF"/>
                </a:solidFill>
              </a:rPr>
              <a:t>They also provide ease of assess for vehicles to travel</a:t>
            </a:r>
          </a:p>
          <a:p>
            <a:r>
              <a:rPr lang="en-US" sz="2400" dirty="0">
                <a:solidFill>
                  <a:srgbClr val="FFFFFF"/>
                </a:solidFill>
              </a:rPr>
              <a:t>Road signs or traffic signs are constructed to guide or provide instructions for road users</a:t>
            </a:r>
          </a:p>
        </p:txBody>
      </p:sp>
    </p:spTree>
    <p:extLst>
      <p:ext uri="{BB962C8B-B14F-4D97-AF65-F5344CB8AC3E}">
        <p14:creationId xmlns:p14="http://schemas.microsoft.com/office/powerpoint/2010/main" val="131184171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Rectangle 23">
            <a:extLst>
              <a:ext uri="{FF2B5EF4-FFF2-40B4-BE49-F238E27FC236}">
                <a16:creationId xmlns:a16="http://schemas.microsoft.com/office/drawing/2014/main" id="{4038CB10-1F5C-4D54-9DF7-12586DE5B0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7546" y="321732"/>
            <a:ext cx="7058307" cy="1964266"/>
          </a:xfrm>
          <a:prstGeom prst="rect">
            <a:avLst/>
          </a:prstGeom>
          <a:solidFill>
            <a:srgbClr val="425B5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0583158-3EAA-A743-A276-24484D9B7E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4256" y="491260"/>
            <a:ext cx="6594189" cy="1625210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Where is that sign?</a:t>
            </a:r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33B81349-3A7E-4A66-9ED9-66E6F8E29C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9183" y="2454901"/>
            <a:ext cx="3441163" cy="4080255"/>
          </a:xfrm>
          <a:prstGeom prst="rect">
            <a:avLst/>
          </a:prstGeom>
          <a:solidFill>
            <a:srgbClr val="E3E633">
              <a:alpha val="20000"/>
            </a:srgbClr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4" name="Picture 13" descr="A traffic light has changed to green&#10;&#10;Description automatically generated with low confidence">
            <a:extLst>
              <a:ext uri="{FF2B5EF4-FFF2-40B4-BE49-F238E27FC236}">
                <a16:creationId xmlns:a16="http://schemas.microsoft.com/office/drawing/2014/main" id="{67914BF7-8AC0-D549-9B0E-F0BEC65B7D1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tretch>
            <a:fillRect/>
          </a:stretch>
        </p:blipFill>
        <p:spPr>
          <a:xfrm>
            <a:off x="835567" y="2667954"/>
            <a:ext cx="2444734" cy="3635293"/>
          </a:xfrm>
          <a:prstGeom prst="rect">
            <a:avLst/>
          </a:prstGeom>
        </p:spPr>
      </p:pic>
      <p:sp>
        <p:nvSpPr>
          <p:cNvPr id="28" name="Rectangle 27">
            <a:extLst>
              <a:ext uri="{FF2B5EF4-FFF2-40B4-BE49-F238E27FC236}">
                <a16:creationId xmlns:a16="http://schemas.microsoft.com/office/drawing/2014/main" id="{4A37A7FF-19A5-40D8-8D0C-E780CBD3308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941468" y="2454900"/>
            <a:ext cx="3441163" cy="4080255"/>
          </a:xfrm>
          <a:prstGeom prst="rect">
            <a:avLst/>
          </a:prstGeom>
          <a:solidFill>
            <a:srgbClr val="E3E633">
              <a:alpha val="20000"/>
            </a:srgbClr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srgbClr val="FFFFFF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5" name="Picture 14" descr="A road with trees on the side&#10;&#10;Description automatically generated with medium confidence">
            <a:extLst>
              <a:ext uri="{FF2B5EF4-FFF2-40B4-BE49-F238E27FC236}">
                <a16:creationId xmlns:a16="http://schemas.microsoft.com/office/drawing/2014/main" id="{37BCB4A8-D357-384E-AB63-A773C08F9D41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837473B0-CC2E-450A-ABE3-18F120FF3D39}">
                <a1611:picAttrSrcUrl xmlns:a1611="http://schemas.microsoft.com/office/drawing/2016/11/main" r:id="rId5"/>
              </a:ext>
            </a:extLst>
          </a:blip>
          <a:srcRect l="26972" t="2514" r="27901" b="11697"/>
          <a:stretch/>
        </p:blipFill>
        <p:spPr>
          <a:xfrm>
            <a:off x="4138970" y="3341223"/>
            <a:ext cx="3067358" cy="2288753"/>
          </a:xfrm>
          <a:prstGeom prst="rect">
            <a:avLst/>
          </a:prstGeom>
        </p:spPr>
      </p:pic>
      <p:sp>
        <p:nvSpPr>
          <p:cNvPr id="30" name="Rectangle 29">
            <a:extLst>
              <a:ext uri="{FF2B5EF4-FFF2-40B4-BE49-F238E27FC236}">
                <a16:creationId xmlns:a16="http://schemas.microsoft.com/office/drawing/2014/main" id="{73ED6512-6858-4552-B699-9A97FE9A4E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56975" y="321732"/>
            <a:ext cx="4313293" cy="6214534"/>
          </a:xfrm>
          <a:prstGeom prst="rect">
            <a:avLst/>
          </a:prstGeom>
          <a:solidFill>
            <a:srgbClr val="5959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0212789-9C89-134A-81BE-DE8F10AC743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956057" y="762983"/>
            <a:ext cx="3515128" cy="5330923"/>
          </a:xfrm>
        </p:spPr>
        <p:txBody>
          <a:bodyPr anchor="ctr">
            <a:normAutofit/>
          </a:bodyPr>
          <a:lstStyle/>
          <a:p>
            <a:r>
              <a:rPr lang="en-US" sz="2400" dirty="0">
                <a:solidFill>
                  <a:srgbClr val="FFFFFF"/>
                </a:solidFill>
              </a:rPr>
              <a:t>However, there could be times when user wish to:</a:t>
            </a:r>
          </a:p>
          <a:p>
            <a:pPr lvl="1"/>
            <a:r>
              <a:rPr lang="en-US" dirty="0">
                <a:solidFill>
                  <a:srgbClr val="FFFFFF"/>
                </a:solidFill>
              </a:rPr>
              <a:t>Locate/Identify specific road signs</a:t>
            </a:r>
          </a:p>
          <a:p>
            <a:pPr lvl="1"/>
            <a:r>
              <a:rPr lang="en-US" dirty="0">
                <a:solidFill>
                  <a:srgbClr val="FFFFFF"/>
                </a:solidFill>
              </a:rPr>
              <a:t>Be made aware of upcoming road signs</a:t>
            </a:r>
          </a:p>
          <a:p>
            <a:r>
              <a:rPr lang="en-US" sz="2400" dirty="0">
                <a:solidFill>
                  <a:srgbClr val="FFFFFF"/>
                </a:solidFill>
              </a:rPr>
              <a:t>To solve this problem, we could create a program that could detect specific road signs</a:t>
            </a:r>
          </a:p>
        </p:txBody>
      </p:sp>
    </p:spTree>
    <p:extLst>
      <p:ext uri="{BB962C8B-B14F-4D97-AF65-F5344CB8AC3E}">
        <p14:creationId xmlns:p14="http://schemas.microsoft.com/office/powerpoint/2010/main" val="189746443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Rectangle 35">
            <a:extLst>
              <a:ext uri="{FF2B5EF4-FFF2-40B4-BE49-F238E27FC236}">
                <a16:creationId xmlns:a16="http://schemas.microsoft.com/office/drawing/2014/main" id="{4038CB10-1F5C-4D54-9DF7-12586DE5B0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7546" y="321732"/>
            <a:ext cx="7058307" cy="1964266"/>
          </a:xfrm>
          <a:prstGeom prst="rect">
            <a:avLst/>
          </a:prstGeom>
          <a:solidFill>
            <a:srgbClr val="65809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24F3304-CCF8-1242-92AC-74162EABB51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4256" y="491260"/>
            <a:ext cx="6594189" cy="1625210"/>
          </a:xfrm>
        </p:spPr>
        <p:txBody>
          <a:bodyPr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Data</a:t>
            </a:r>
          </a:p>
        </p:txBody>
      </p:sp>
      <p:pic>
        <p:nvPicPr>
          <p:cNvPr id="17" name="Picture 16" descr="A picture containing text, light, traffic, outdoor&#10;&#10;Description automatically generated">
            <a:extLst>
              <a:ext uri="{FF2B5EF4-FFF2-40B4-BE49-F238E27FC236}">
                <a16:creationId xmlns:a16="http://schemas.microsoft.com/office/drawing/2014/main" id="{2E414A09-E366-E44C-8CC2-B113FF432F5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1408" r="2060" b="1"/>
          <a:stretch/>
        </p:blipFill>
        <p:spPr>
          <a:xfrm>
            <a:off x="327549" y="2454903"/>
            <a:ext cx="3442801" cy="4080254"/>
          </a:xfrm>
          <a:prstGeom prst="rect">
            <a:avLst/>
          </a:prstGeom>
        </p:spPr>
      </p:pic>
      <p:pic>
        <p:nvPicPr>
          <p:cNvPr id="21" name="Picture 20" descr="A picture containing text, sky, outdoor, sign&#10;&#10;Description automatically generated">
            <a:extLst>
              <a:ext uri="{FF2B5EF4-FFF2-40B4-BE49-F238E27FC236}">
                <a16:creationId xmlns:a16="http://schemas.microsoft.com/office/drawing/2014/main" id="{51A6583B-4C16-1F44-A3A3-A4D558AED4F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6367" b="18298"/>
          <a:stretch/>
        </p:blipFill>
        <p:spPr>
          <a:xfrm>
            <a:off x="3942260" y="2454902"/>
            <a:ext cx="3442803" cy="1958184"/>
          </a:xfrm>
          <a:prstGeom prst="rect">
            <a:avLst/>
          </a:prstGeom>
        </p:spPr>
      </p:pic>
      <p:pic>
        <p:nvPicPr>
          <p:cNvPr id="13" name="Picture 12" descr="A picture containing text, outdoor, sign, pole&#10;&#10;Description automatically generated">
            <a:extLst>
              <a:ext uri="{FF2B5EF4-FFF2-40B4-BE49-F238E27FC236}">
                <a16:creationId xmlns:a16="http://schemas.microsoft.com/office/drawing/2014/main" id="{8A2B0292-0515-6847-8C1C-63C0E141DE92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21482" b="35945"/>
          <a:stretch/>
        </p:blipFill>
        <p:spPr>
          <a:xfrm>
            <a:off x="3941061" y="4572285"/>
            <a:ext cx="3447288" cy="1956816"/>
          </a:xfrm>
          <a:prstGeom prst="rect">
            <a:avLst/>
          </a:prstGeom>
        </p:spPr>
      </p:pic>
      <p:sp>
        <p:nvSpPr>
          <p:cNvPr id="38" name="Rectangle 37">
            <a:extLst>
              <a:ext uri="{FF2B5EF4-FFF2-40B4-BE49-F238E27FC236}">
                <a16:creationId xmlns:a16="http://schemas.microsoft.com/office/drawing/2014/main" id="{73ED6512-6858-4552-B699-9A97FE9A4E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56975" y="321732"/>
            <a:ext cx="4313293" cy="6214534"/>
          </a:xfrm>
          <a:prstGeom prst="rect">
            <a:avLst/>
          </a:prstGeom>
          <a:solidFill>
            <a:srgbClr val="5959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E97D46-7440-284E-9934-2D7D8B47B17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957973" y="763523"/>
            <a:ext cx="3511296" cy="5330952"/>
          </a:xfrm>
        </p:spPr>
        <p:txBody>
          <a:bodyPr anchor="ctr">
            <a:noAutofit/>
          </a:bodyPr>
          <a:lstStyle/>
          <a:p>
            <a:r>
              <a:rPr lang="en-US" sz="2300" dirty="0">
                <a:solidFill>
                  <a:srgbClr val="FFFFFF"/>
                </a:solidFill>
              </a:rPr>
              <a:t>Source: </a:t>
            </a:r>
            <a:r>
              <a:rPr lang="en-US" sz="2300" dirty="0">
                <a:solidFill>
                  <a:srgbClr val="FFFFFF"/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https://www.kaggle.com/andrewmvd/road-sign-detection</a:t>
            </a:r>
            <a:endParaRPr lang="en-US" sz="2300" dirty="0">
              <a:solidFill>
                <a:srgbClr val="FFFFFF"/>
              </a:solidFill>
            </a:endParaRPr>
          </a:p>
          <a:p>
            <a:r>
              <a:rPr lang="en-US" sz="2300" dirty="0">
                <a:solidFill>
                  <a:srgbClr val="FFFFFF"/>
                </a:solidFill>
              </a:rPr>
              <a:t>877 images with 4 classes (</a:t>
            </a:r>
            <a:r>
              <a:rPr lang="en-US" sz="2300" dirty="0" err="1">
                <a:solidFill>
                  <a:srgbClr val="FFFFFF"/>
                </a:solidFill>
              </a:rPr>
              <a:t>trafficlight</a:t>
            </a:r>
            <a:r>
              <a:rPr lang="en-US" sz="2300" dirty="0">
                <a:solidFill>
                  <a:srgbClr val="FFFFFF"/>
                </a:solidFill>
              </a:rPr>
              <a:t>, stop, </a:t>
            </a:r>
            <a:r>
              <a:rPr lang="en-US" sz="2300" dirty="0" err="1">
                <a:solidFill>
                  <a:srgbClr val="FFFFFF"/>
                </a:solidFill>
              </a:rPr>
              <a:t>speedlimit</a:t>
            </a:r>
            <a:r>
              <a:rPr lang="en-US" sz="2300" dirty="0">
                <a:solidFill>
                  <a:srgbClr val="FFFFFF"/>
                </a:solidFill>
              </a:rPr>
              <a:t>, crosswalk)</a:t>
            </a:r>
          </a:p>
          <a:p>
            <a:r>
              <a:rPr lang="en-US" sz="2300" dirty="0">
                <a:solidFill>
                  <a:srgbClr val="FFFFFF"/>
                </a:solidFill>
              </a:rPr>
              <a:t>Existing labels were modified with 2 additional classes using </a:t>
            </a:r>
            <a:r>
              <a:rPr lang="en-US" sz="2300" dirty="0" err="1">
                <a:solidFill>
                  <a:srgbClr val="FFFFFF"/>
                </a:solidFill>
              </a:rPr>
              <a:t>LabelImg</a:t>
            </a:r>
            <a:r>
              <a:rPr lang="en-US" sz="2300" dirty="0">
                <a:solidFill>
                  <a:srgbClr val="FFFFFF"/>
                </a:solidFill>
              </a:rPr>
              <a:t> (</a:t>
            </a:r>
            <a:r>
              <a:rPr lang="en-US" sz="2300" dirty="0" err="1">
                <a:solidFill>
                  <a:srgbClr val="FFFFFF"/>
                </a:solidFill>
              </a:rPr>
              <a:t>nostop</a:t>
            </a:r>
            <a:r>
              <a:rPr lang="en-US" sz="2300" dirty="0">
                <a:solidFill>
                  <a:srgbClr val="FFFFFF"/>
                </a:solidFill>
              </a:rPr>
              <a:t>, yield)</a:t>
            </a:r>
          </a:p>
          <a:p>
            <a:r>
              <a:rPr lang="en-US" sz="2300" dirty="0">
                <a:solidFill>
                  <a:srgbClr val="FFFFFF"/>
                </a:solidFill>
              </a:rPr>
              <a:t>100 images were added through image augmentation to increase the sample size of yield</a:t>
            </a:r>
          </a:p>
        </p:txBody>
      </p:sp>
    </p:spTree>
    <p:extLst>
      <p:ext uri="{BB962C8B-B14F-4D97-AF65-F5344CB8AC3E}">
        <p14:creationId xmlns:p14="http://schemas.microsoft.com/office/powerpoint/2010/main" val="349452477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5" name="Table 35">
            <a:extLst>
              <a:ext uri="{FF2B5EF4-FFF2-40B4-BE49-F238E27FC236}">
                <a16:creationId xmlns:a16="http://schemas.microsoft.com/office/drawing/2014/main" id="{FFCDA65F-5938-FE46-9A85-98195F39EDF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25258348"/>
              </p:ext>
            </p:extLst>
          </p:nvPr>
        </p:nvGraphicFramePr>
        <p:xfrm>
          <a:off x="179634" y="2242275"/>
          <a:ext cx="11832732" cy="42506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72122">
                  <a:extLst>
                    <a:ext uri="{9D8B030D-6E8A-4147-A177-3AD203B41FA5}">
                      <a16:colId xmlns:a16="http://schemas.microsoft.com/office/drawing/2014/main" val="3281999213"/>
                    </a:ext>
                  </a:extLst>
                </a:gridCol>
                <a:gridCol w="1972122">
                  <a:extLst>
                    <a:ext uri="{9D8B030D-6E8A-4147-A177-3AD203B41FA5}">
                      <a16:colId xmlns:a16="http://schemas.microsoft.com/office/drawing/2014/main" val="240692506"/>
                    </a:ext>
                  </a:extLst>
                </a:gridCol>
                <a:gridCol w="1972122">
                  <a:extLst>
                    <a:ext uri="{9D8B030D-6E8A-4147-A177-3AD203B41FA5}">
                      <a16:colId xmlns:a16="http://schemas.microsoft.com/office/drawing/2014/main" val="2946133953"/>
                    </a:ext>
                  </a:extLst>
                </a:gridCol>
                <a:gridCol w="1972122">
                  <a:extLst>
                    <a:ext uri="{9D8B030D-6E8A-4147-A177-3AD203B41FA5}">
                      <a16:colId xmlns:a16="http://schemas.microsoft.com/office/drawing/2014/main" val="3502472452"/>
                    </a:ext>
                  </a:extLst>
                </a:gridCol>
                <a:gridCol w="1972122">
                  <a:extLst>
                    <a:ext uri="{9D8B030D-6E8A-4147-A177-3AD203B41FA5}">
                      <a16:colId xmlns:a16="http://schemas.microsoft.com/office/drawing/2014/main" val="1543433370"/>
                    </a:ext>
                  </a:extLst>
                </a:gridCol>
                <a:gridCol w="1972122">
                  <a:extLst>
                    <a:ext uri="{9D8B030D-6E8A-4147-A177-3AD203B41FA5}">
                      <a16:colId xmlns:a16="http://schemas.microsoft.com/office/drawing/2014/main" val="1436434539"/>
                    </a:ext>
                  </a:extLst>
                </a:gridCol>
              </a:tblGrid>
              <a:tr h="131300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94702836"/>
                  </a:ext>
                </a:extLst>
              </a:tr>
              <a:tr h="367200">
                <a:tc gridSpan="6">
                  <a:txBody>
                    <a:bodyPr/>
                    <a:lstStyle/>
                    <a:p>
                      <a:pPr algn="ctr"/>
                      <a:r>
                        <a:rPr lang="en-US" dirty="0"/>
                        <a:t>Label Name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65546614"/>
                  </a:ext>
                </a:extLst>
              </a:tr>
              <a:tr h="367200"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trafficlight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stop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speedlimit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crosswalk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 err="1"/>
                        <a:t>nostop</a:t>
                      </a:r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yield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738968788"/>
                  </a:ext>
                </a:extLst>
              </a:tr>
              <a:tr h="367200">
                <a:tc gridSpan="6">
                  <a:txBody>
                    <a:bodyPr/>
                    <a:lstStyle/>
                    <a:p>
                      <a:pPr algn="ctr"/>
                      <a:r>
                        <a:rPr lang="en-US" dirty="0"/>
                        <a:t>Total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467196167"/>
                  </a:ext>
                </a:extLst>
              </a:tr>
              <a:tr h="36720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176 labels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93 labels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862 labels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298 labels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107 labels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111 labels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82490829"/>
                  </a:ext>
                </a:extLst>
              </a:tr>
              <a:tr h="367200">
                <a:tc gridSpan="6">
                  <a:txBody>
                    <a:bodyPr/>
                    <a:lstStyle/>
                    <a:p>
                      <a:pPr algn="ctr"/>
                      <a:r>
                        <a:rPr lang="en-US" dirty="0"/>
                        <a:t>Training Size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en-US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806365241"/>
                  </a:ext>
                </a:extLst>
              </a:tr>
              <a:tr h="36720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162 labels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77 labels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780 labels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263 labels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97 labels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94 labels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083120860"/>
                  </a:ext>
                </a:extLst>
              </a:tr>
              <a:tr h="367200">
                <a:tc gridSpan="6">
                  <a:txBody>
                    <a:bodyPr/>
                    <a:lstStyle/>
                    <a:p>
                      <a:pPr algn="ctr"/>
                      <a:r>
                        <a:rPr lang="en-US" dirty="0"/>
                        <a:t>Validation Size</a:t>
                      </a:r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611682954"/>
                  </a:ext>
                </a:extLst>
              </a:tr>
              <a:tr h="367200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14 labels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16 labels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82 labels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35 labels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10 labels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17 labels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9672007"/>
                  </a:ext>
                </a:extLst>
              </a:tr>
            </a:tbl>
          </a:graphicData>
        </a:graphic>
      </p:graphicFrame>
      <p:sp>
        <p:nvSpPr>
          <p:cNvPr id="2" name="Title 1">
            <a:extLst>
              <a:ext uri="{FF2B5EF4-FFF2-40B4-BE49-F238E27FC236}">
                <a16:creationId xmlns:a16="http://schemas.microsoft.com/office/drawing/2014/main" id="{B742CC59-7787-3346-BDAF-41FF9D7D49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Number of Labels</a:t>
            </a:r>
          </a:p>
        </p:txBody>
      </p:sp>
      <p:pic>
        <p:nvPicPr>
          <p:cNvPr id="8" name="Picture 7" descr="A stop sign with street signs on top&#10;&#10;Description automatically generated with low confidence">
            <a:extLst>
              <a:ext uri="{FF2B5EF4-FFF2-40B4-BE49-F238E27FC236}">
                <a16:creationId xmlns:a16="http://schemas.microsoft.com/office/drawing/2014/main" id="{E94F5D36-18D8-FA40-B120-C2195F2B982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5555" t="39469" r="8195" b="4281"/>
          <a:stretch/>
        </p:blipFill>
        <p:spPr>
          <a:xfrm>
            <a:off x="2695607" y="2467638"/>
            <a:ext cx="994878" cy="865112"/>
          </a:xfrm>
          <a:prstGeom prst="rect">
            <a:avLst/>
          </a:prstGeom>
        </p:spPr>
      </p:pic>
      <p:pic>
        <p:nvPicPr>
          <p:cNvPr id="14" name="Picture 13" descr="A picture containing text, tree, sign, outdoor&#10;&#10;Description automatically generated">
            <a:extLst>
              <a:ext uri="{FF2B5EF4-FFF2-40B4-BE49-F238E27FC236}">
                <a16:creationId xmlns:a16="http://schemas.microsoft.com/office/drawing/2014/main" id="{798DB937-3C56-C042-B707-F3741FF1473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0000" t="50217" r="38500" b="23908"/>
          <a:stretch/>
        </p:blipFill>
        <p:spPr>
          <a:xfrm>
            <a:off x="8662785" y="2407387"/>
            <a:ext cx="844897" cy="925363"/>
          </a:xfrm>
          <a:prstGeom prst="rect">
            <a:avLst/>
          </a:prstGeom>
        </p:spPr>
      </p:pic>
      <p:pic>
        <p:nvPicPr>
          <p:cNvPr id="16" name="Picture 15" descr="A road sign on the side of the road&#10;&#10;Description automatically generated with medium confidence">
            <a:extLst>
              <a:ext uri="{FF2B5EF4-FFF2-40B4-BE49-F238E27FC236}">
                <a16:creationId xmlns:a16="http://schemas.microsoft.com/office/drawing/2014/main" id="{F2A27B10-5A56-6542-BBB0-6BB1FA5B73FB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56081" t="26218" r="27335" b="61628"/>
          <a:stretch/>
        </p:blipFill>
        <p:spPr>
          <a:xfrm>
            <a:off x="10540961" y="2357127"/>
            <a:ext cx="1049830" cy="1025882"/>
          </a:xfrm>
          <a:prstGeom prst="rect">
            <a:avLst/>
          </a:prstGeom>
        </p:spPr>
      </p:pic>
      <p:pic>
        <p:nvPicPr>
          <p:cNvPr id="19" name="Picture 18" descr="A traffic light has changed to red&#10;&#10;Description automatically generated with medium confidence">
            <a:extLst>
              <a:ext uri="{FF2B5EF4-FFF2-40B4-BE49-F238E27FC236}">
                <a16:creationId xmlns:a16="http://schemas.microsoft.com/office/drawing/2014/main" id="{06CEA217-6BBE-C94A-8E8E-FEA115E97BD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51495" y="2386095"/>
            <a:ext cx="844897" cy="1056121"/>
          </a:xfrm>
          <a:prstGeom prst="rect">
            <a:avLst/>
          </a:prstGeom>
        </p:spPr>
      </p:pic>
      <p:pic>
        <p:nvPicPr>
          <p:cNvPr id="21" name="Picture 20" descr="A picture containing text, sky, outdoor, sign&#10;&#10;Description automatically generated">
            <a:extLst>
              <a:ext uri="{FF2B5EF4-FFF2-40B4-BE49-F238E27FC236}">
                <a16:creationId xmlns:a16="http://schemas.microsoft.com/office/drawing/2014/main" id="{F96DB9A8-D750-4342-B6F0-DEB283B5A809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l="44250" t="36500" r="24250" b="37394"/>
          <a:stretch/>
        </p:blipFill>
        <p:spPr>
          <a:xfrm>
            <a:off x="4669692" y="2383878"/>
            <a:ext cx="934499" cy="1032632"/>
          </a:xfrm>
          <a:prstGeom prst="rect">
            <a:avLst/>
          </a:prstGeom>
        </p:spPr>
      </p:pic>
      <p:pic>
        <p:nvPicPr>
          <p:cNvPr id="22" name="Picture 21" descr="A picture containing text, sky, outdoor, sign&#10;&#10;Description automatically generated">
            <a:extLst>
              <a:ext uri="{FF2B5EF4-FFF2-40B4-BE49-F238E27FC236}">
                <a16:creationId xmlns:a16="http://schemas.microsoft.com/office/drawing/2014/main" id="{EF278691-6ADF-C949-981E-0324A3EEC996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25231" t="13772" r="20163" b="24458"/>
          <a:stretch/>
        </p:blipFill>
        <p:spPr>
          <a:xfrm>
            <a:off x="6466353" y="2383878"/>
            <a:ext cx="1209112" cy="1032632"/>
          </a:xfrm>
          <a:prstGeom prst="rect">
            <a:avLst/>
          </a:prstGeom>
        </p:spPr>
      </p:pic>
      <p:sp>
        <p:nvSpPr>
          <p:cNvPr id="36" name="TextBox 35">
            <a:extLst>
              <a:ext uri="{FF2B5EF4-FFF2-40B4-BE49-F238E27FC236}">
                <a16:creationId xmlns:a16="http://schemas.microsoft.com/office/drawing/2014/main" id="{B5E04752-A6EB-EF4A-8430-C8284CAAA243}"/>
              </a:ext>
            </a:extLst>
          </p:cNvPr>
          <p:cNvSpPr txBox="1"/>
          <p:nvPr/>
        </p:nvSpPr>
        <p:spPr>
          <a:xfrm>
            <a:off x="179634" y="1546873"/>
            <a:ext cx="1183273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The dataset was partitioned roughly 9:1 (training/validation split)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24945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Rectangle 70">
            <a:extLst>
              <a:ext uri="{FF2B5EF4-FFF2-40B4-BE49-F238E27FC236}">
                <a16:creationId xmlns:a16="http://schemas.microsoft.com/office/drawing/2014/main" id="{4038CB10-1F5C-4D54-9DF7-12586DE5B0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7546" y="321732"/>
            <a:ext cx="7058307" cy="1964266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0EBDF30-C4DA-6841-A737-0F18DEA460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4256" y="516804"/>
            <a:ext cx="6594189" cy="1625210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Our Model</a:t>
            </a:r>
          </a:p>
        </p:txBody>
      </p:sp>
      <p:sp>
        <p:nvSpPr>
          <p:cNvPr id="73" name="Rectangle 72">
            <a:extLst>
              <a:ext uri="{FF2B5EF4-FFF2-40B4-BE49-F238E27FC236}">
                <a16:creationId xmlns:a16="http://schemas.microsoft.com/office/drawing/2014/main" id="{36D30126-6314-4A93-B27E-5C66CF7819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9184" y="2432305"/>
            <a:ext cx="7056669" cy="4102852"/>
          </a:xfrm>
          <a:prstGeom prst="rect">
            <a:avLst/>
          </a:prstGeom>
          <a:solidFill>
            <a:srgbClr val="7F7F7F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26" name="Picture 2" descr="A transfer convolutional neural network for fault diagnosis based on ResNet-50  | SpringerLink">
            <a:extLst>
              <a:ext uri="{FF2B5EF4-FFF2-40B4-BE49-F238E27FC236}">
                <a16:creationId xmlns:a16="http://schemas.microsoft.com/office/drawing/2014/main" id="{A37A38A9-9DA2-C546-BC1B-81C9FDAEC0E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566744" y="3274672"/>
            <a:ext cx="6579910" cy="241811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5" name="Rectangle 74">
            <a:extLst>
              <a:ext uri="{FF2B5EF4-FFF2-40B4-BE49-F238E27FC236}">
                <a16:creationId xmlns:a16="http://schemas.microsoft.com/office/drawing/2014/main" id="{73ED6512-6858-4552-B699-9A97FE9A4E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34655" y="321732"/>
            <a:ext cx="4335613" cy="6214534"/>
          </a:xfrm>
          <a:prstGeom prst="rect">
            <a:avLst/>
          </a:prstGeom>
          <a:solidFill>
            <a:srgbClr val="5959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915A246-FDF8-2B45-8109-BB84E95FC4C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29319" y="917725"/>
            <a:ext cx="3424739" cy="4852362"/>
          </a:xfrm>
        </p:spPr>
        <p:txBody>
          <a:bodyPr anchor="ctr">
            <a:normAutofit/>
          </a:bodyPr>
          <a:lstStyle/>
          <a:p>
            <a:r>
              <a:rPr lang="en-US" sz="2000" dirty="0">
                <a:solidFill>
                  <a:srgbClr val="FFFFFF"/>
                </a:solidFill>
              </a:rPr>
              <a:t>Our model utilizes the saved weights of a pre-trained </a:t>
            </a:r>
            <a:r>
              <a:rPr lang="en-US" sz="2000" dirty="0" err="1">
                <a:solidFill>
                  <a:srgbClr val="FFFFFF"/>
                </a:solidFill>
              </a:rPr>
              <a:t>Retinanet</a:t>
            </a:r>
            <a:r>
              <a:rPr lang="en-US" sz="2000" dirty="0">
                <a:solidFill>
                  <a:srgbClr val="FFFFFF"/>
                </a:solidFill>
              </a:rPr>
              <a:t> Object Detection model (SSD with Resnet 50 v1) to train our customized model</a:t>
            </a:r>
          </a:p>
          <a:p>
            <a:r>
              <a:rPr lang="en-US" sz="2000" dirty="0">
                <a:solidFill>
                  <a:srgbClr val="FFFFFF"/>
                </a:solidFill>
              </a:rPr>
              <a:t>The model was trained for 25000 steps (2000 warm-up steps)</a:t>
            </a:r>
          </a:p>
          <a:p>
            <a:endParaRPr lang="en-US" sz="2000" dirty="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3596332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5" name="Rectangle 14">
            <a:extLst>
              <a:ext uri="{FF2B5EF4-FFF2-40B4-BE49-F238E27FC236}">
                <a16:creationId xmlns:a16="http://schemas.microsoft.com/office/drawing/2014/main" id="{8537B233-9CDD-4A90-AABB-A8963DEE4FB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1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Tw Cen MT" panose="020B0602020104020603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F6FDAED-E965-FA4A-BDE0-DA80FDA104B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41248" y="818457"/>
            <a:ext cx="3322317" cy="2975876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kern="120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Model Performance (Validation Set)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EDB4DF4-1EB1-F944-ADF3-067A053BFC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41248" y="3948158"/>
            <a:ext cx="3322316" cy="1692066"/>
          </a:xfrm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 sz="20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For static images, the model perform well for large objects, and less so for small objects</a:t>
            </a:r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040575EE-C594-4566-BC00-663004E52AB5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763566" y="1417320"/>
            <a:ext cx="0" cy="4023360"/>
          </a:xfrm>
          <a:prstGeom prst="line">
            <a:avLst/>
          </a:prstGeom>
          <a:ln w="15875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Picture 2" descr="Model Precision">
            <a:extLst>
              <a:ext uri="{FF2B5EF4-FFF2-40B4-BE49-F238E27FC236}">
                <a16:creationId xmlns:a16="http://schemas.microsoft.com/office/drawing/2014/main" id="{F3B75E61-6D54-8B47-A4B5-F3FBA126F6C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9443"/>
          <a:stretch/>
        </p:blipFill>
        <p:spPr bwMode="auto">
          <a:xfrm>
            <a:off x="4926899" y="801377"/>
            <a:ext cx="3550884" cy="572416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3" name="Group 12">
            <a:extLst>
              <a:ext uri="{FF2B5EF4-FFF2-40B4-BE49-F238E27FC236}">
                <a16:creationId xmlns:a16="http://schemas.microsoft.com/office/drawing/2014/main" id="{7F4C69A1-F94F-7C41-899F-F697D0947360}"/>
              </a:ext>
            </a:extLst>
          </p:cNvPr>
          <p:cNvGrpSpPr/>
          <p:nvPr/>
        </p:nvGrpSpPr>
        <p:grpSpPr>
          <a:xfrm>
            <a:off x="8477783" y="801377"/>
            <a:ext cx="3550884" cy="5724168"/>
            <a:chOff x="6096000" y="43657"/>
            <a:chExt cx="4263537" cy="6814343"/>
          </a:xfrm>
        </p:grpSpPr>
        <p:pic>
          <p:nvPicPr>
            <p:cNvPr id="14" name="Picture 13" descr="Model Recall">
              <a:extLst>
                <a:ext uri="{FF2B5EF4-FFF2-40B4-BE49-F238E27FC236}">
                  <a16:creationId xmlns:a16="http://schemas.microsoft.com/office/drawing/2014/main" id="{6A3C0011-D27E-5B4D-8D43-9E2172B97BCF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9202" t="50000"/>
            <a:stretch/>
          </p:blipFill>
          <p:spPr bwMode="auto">
            <a:xfrm>
              <a:off x="6096000" y="43657"/>
              <a:ext cx="4263537" cy="3429000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6" name="Picture 6" descr="Model Recall 2">
              <a:extLst>
                <a:ext uri="{FF2B5EF4-FFF2-40B4-BE49-F238E27FC236}">
                  <a16:creationId xmlns:a16="http://schemas.microsoft.com/office/drawing/2014/main" id="{5CB67552-CE18-594D-96D1-96C5E31A64E3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49202"/>
            <a:stretch/>
          </p:blipFill>
          <p:spPr bwMode="auto">
            <a:xfrm>
              <a:off x="6096000" y="3469062"/>
              <a:ext cx="4263537" cy="3388938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7" name="TextBox 6">
            <a:extLst>
              <a:ext uri="{FF2B5EF4-FFF2-40B4-BE49-F238E27FC236}">
                <a16:creationId xmlns:a16="http://schemas.microsoft.com/office/drawing/2014/main" id="{33891082-7FFD-2746-94B0-A71F49CA7BD3}"/>
              </a:ext>
            </a:extLst>
          </p:cNvPr>
          <p:cNvSpPr txBox="1"/>
          <p:nvPr/>
        </p:nvSpPr>
        <p:spPr>
          <a:xfrm>
            <a:off x="6185917" y="288465"/>
            <a:ext cx="10328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Precision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CC90EA1D-A184-4340-9B4A-F04DD4384C6D}"/>
              </a:ext>
            </a:extLst>
          </p:cNvPr>
          <p:cNvSpPr txBox="1"/>
          <p:nvPr/>
        </p:nvSpPr>
        <p:spPr>
          <a:xfrm>
            <a:off x="9886554" y="288465"/>
            <a:ext cx="73334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Recall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5ED4046A-CB12-9944-8ED4-BDC22E1E7A2E}"/>
              </a:ext>
            </a:extLst>
          </p:cNvPr>
          <p:cNvCxnSpPr/>
          <p:nvPr/>
        </p:nvCxnSpPr>
        <p:spPr>
          <a:xfrm flipH="1">
            <a:off x="5521569" y="4302369"/>
            <a:ext cx="2708031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95AD6E0C-A028-5143-92D4-E63495D77E64}"/>
              </a:ext>
            </a:extLst>
          </p:cNvPr>
          <p:cNvCxnSpPr/>
          <p:nvPr/>
        </p:nvCxnSpPr>
        <p:spPr>
          <a:xfrm flipH="1">
            <a:off x="5521569" y="1429043"/>
            <a:ext cx="2708031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54AB87CB-DFE5-E941-96B0-C50ACEE3E7A5}"/>
              </a:ext>
            </a:extLst>
          </p:cNvPr>
          <p:cNvCxnSpPr/>
          <p:nvPr/>
        </p:nvCxnSpPr>
        <p:spPr>
          <a:xfrm flipH="1">
            <a:off x="9085385" y="1452489"/>
            <a:ext cx="2708031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09F8AC19-089F-754C-9FCF-56B735486845}"/>
              </a:ext>
            </a:extLst>
          </p:cNvPr>
          <p:cNvCxnSpPr/>
          <p:nvPr/>
        </p:nvCxnSpPr>
        <p:spPr>
          <a:xfrm flipH="1">
            <a:off x="9073661" y="4207413"/>
            <a:ext cx="2708031" cy="0"/>
          </a:xfrm>
          <a:prstGeom prst="line">
            <a:avLst/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50757619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Rectangle 76">
            <a:extLst>
              <a:ext uri="{FF2B5EF4-FFF2-40B4-BE49-F238E27FC236}">
                <a16:creationId xmlns:a16="http://schemas.microsoft.com/office/drawing/2014/main" id="{CDA1A2E9-63FE-408D-A803-8E306ECAB4B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2059" y="450222"/>
            <a:ext cx="3902420" cy="3531840"/>
          </a:xfrm>
          <a:prstGeom prst="rect">
            <a:avLst/>
          </a:prstGeom>
          <a:solidFill>
            <a:srgbClr val="595959">
              <a:alpha val="95000"/>
            </a:srgbClr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8E0D530-6FB1-1446-B32A-B21D4EA8239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4664" y="882679"/>
            <a:ext cx="3361677" cy="2662980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z="48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Validation Set</a:t>
            </a:r>
          </a:p>
        </p:txBody>
      </p:sp>
      <p:sp>
        <p:nvSpPr>
          <p:cNvPr id="79" name="Rectangle 78">
            <a:extLst>
              <a:ext uri="{FF2B5EF4-FFF2-40B4-BE49-F238E27FC236}">
                <a16:creationId xmlns:a16="http://schemas.microsoft.com/office/drawing/2014/main" id="{FBE9F90C-C163-435B-9A68-D15C92D1CF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62058" y="4145670"/>
            <a:ext cx="2391411" cy="2262108"/>
          </a:xfrm>
          <a:prstGeom prst="rect">
            <a:avLst/>
          </a:prstGeom>
          <a:solidFill>
            <a:schemeClr val="accent5">
              <a:alpha val="95000"/>
            </a:schemeClr>
          </a:solidFill>
          <a:ln w="254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FFFF"/>
              </a:solidFill>
            </a:endParaRPr>
          </a:p>
        </p:txBody>
      </p:sp>
      <p:pic>
        <p:nvPicPr>
          <p:cNvPr id="4100" name="Picture 4" descr="A sign with a bicycle on it&#10;&#10;Description automatically generated with low confidence">
            <a:extLst>
              <a:ext uri="{FF2B5EF4-FFF2-40B4-BE49-F238E27FC236}">
                <a16:creationId xmlns:a16="http://schemas.microsoft.com/office/drawing/2014/main" id="{78419FB9-7300-924F-A967-4FBEF95A211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2888" r="-1" b="-1"/>
          <a:stretch/>
        </p:blipFill>
        <p:spPr bwMode="auto">
          <a:xfrm>
            <a:off x="4517534" y="450220"/>
            <a:ext cx="3514740" cy="353718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098" name="Picture 2">
            <a:extLst>
              <a:ext uri="{FF2B5EF4-FFF2-40B4-BE49-F238E27FC236}">
                <a16:creationId xmlns:a16="http://schemas.microsoft.com/office/drawing/2014/main" id="{80850BA3-32EA-6848-ABD7-0AB5770C59D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0946" r="-2" b="2031"/>
          <a:stretch/>
        </p:blipFill>
        <p:spPr bwMode="auto">
          <a:xfrm>
            <a:off x="8193024" y="448056"/>
            <a:ext cx="3520440" cy="35387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1" name="Rectangle 80">
            <a:extLst>
              <a:ext uri="{FF2B5EF4-FFF2-40B4-BE49-F238E27FC236}">
                <a16:creationId xmlns:a16="http://schemas.microsoft.com/office/drawing/2014/main" id="{736FE8F5-3FB3-48E6-995A-0B23EE9E182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18353" y="4146797"/>
            <a:ext cx="1351062" cy="1060960"/>
          </a:xfrm>
          <a:prstGeom prst="rect">
            <a:avLst/>
          </a:prstGeom>
          <a:solidFill>
            <a:srgbClr val="65848B">
              <a:alpha val="20000"/>
            </a:srgbClr>
          </a:solidFill>
          <a:ln w="25400">
            <a:solidFill>
              <a:srgbClr val="65848B">
                <a:alpha val="20000"/>
              </a:srgb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1B1B1B"/>
              </a:solidFill>
            </a:endParaRPr>
          </a:p>
        </p:txBody>
      </p:sp>
      <p:sp>
        <p:nvSpPr>
          <p:cNvPr id="83" name="Rectangle 82">
            <a:extLst>
              <a:ext uri="{FF2B5EF4-FFF2-40B4-BE49-F238E27FC236}">
                <a16:creationId xmlns:a16="http://schemas.microsoft.com/office/drawing/2014/main" id="{1A882A9F-F4E9-4E23-8F0B-20B5DF42EA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013417" y="5350513"/>
            <a:ext cx="1351062" cy="1060960"/>
          </a:xfrm>
          <a:prstGeom prst="rect">
            <a:avLst/>
          </a:prstGeom>
          <a:solidFill>
            <a:srgbClr val="65848B"/>
          </a:solidFill>
          <a:ln w="25400">
            <a:solidFill>
              <a:srgbClr val="65848B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1B1B1B"/>
              </a:solidFill>
            </a:endParaRPr>
          </a:p>
        </p:txBody>
      </p:sp>
      <p:pic>
        <p:nvPicPr>
          <p:cNvPr id="4104" name="Picture 8">
            <a:extLst>
              <a:ext uri="{FF2B5EF4-FFF2-40B4-BE49-F238E27FC236}">
                <a16:creationId xmlns:a16="http://schemas.microsoft.com/office/drawing/2014/main" id="{FB67FF2F-6532-2942-9AFC-7A162381BE15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5642" r="-2" b="24963"/>
          <a:stretch/>
        </p:blipFill>
        <p:spPr bwMode="auto">
          <a:xfrm>
            <a:off x="4514870" y="4140329"/>
            <a:ext cx="3517403" cy="22674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2" name="Picture 6" descr="A street sign on the side of a road&#10;&#10;Description automatically generated with low confidence">
            <a:extLst>
              <a:ext uri="{FF2B5EF4-FFF2-40B4-BE49-F238E27FC236}">
                <a16:creationId xmlns:a16="http://schemas.microsoft.com/office/drawing/2014/main" id="{987E63D1-F889-9B45-B469-31383BAB7C7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2807" r="-2" b="7798"/>
          <a:stretch/>
        </p:blipFill>
        <p:spPr bwMode="auto">
          <a:xfrm>
            <a:off x="8190524" y="4140327"/>
            <a:ext cx="3517403" cy="22674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67500120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4038CB10-1F5C-4D54-9DF7-12586DE5B00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7546" y="321732"/>
            <a:ext cx="7058307" cy="1964266"/>
          </a:xfrm>
          <a:prstGeom prst="rect">
            <a:avLst/>
          </a:prstGeom>
          <a:solidFill>
            <a:srgbClr val="3750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B888D6F-EF5D-474A-961F-400E75ABB5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4256" y="516804"/>
            <a:ext cx="6594189" cy="1625210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rgbClr val="FFFFFF"/>
                </a:solidFill>
              </a:rPr>
              <a:t>Video Test and Conclusions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6D30126-6314-4A93-B27E-5C66CF78192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9184" y="2432305"/>
            <a:ext cx="7056669" cy="4102852"/>
          </a:xfrm>
          <a:prstGeom prst="rect">
            <a:avLst/>
          </a:prstGeom>
          <a:solidFill>
            <a:srgbClr val="7F7F7F">
              <a:alpha val="2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video_results_compressed.mp4" descr="video_results_compressed.mp4">
            <a:hlinkClick r:id="" action="ppaction://media"/>
            <a:extLst>
              <a:ext uri="{FF2B5EF4-FFF2-40B4-BE49-F238E27FC236}">
                <a16:creationId xmlns:a16="http://schemas.microsoft.com/office/drawing/2014/main" id="{A76168B6-D3E2-2246-A9EA-DAE37F3C3003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425441" y="2660287"/>
            <a:ext cx="4862516" cy="3646887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73ED6512-6858-4552-B699-9A97FE9A4EA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534655" y="321732"/>
            <a:ext cx="4335613" cy="6214534"/>
          </a:xfrm>
          <a:prstGeom prst="rect">
            <a:avLst/>
          </a:prstGeom>
          <a:solidFill>
            <a:srgbClr val="5959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DBFAA2F8-9751-4DBB-A27F-07424E629FA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29319" y="917725"/>
            <a:ext cx="3424739" cy="4852362"/>
          </a:xfrm>
        </p:spPr>
        <p:txBody>
          <a:bodyPr anchor="ctr">
            <a:normAutofit/>
          </a:bodyPr>
          <a:lstStyle/>
          <a:p>
            <a:r>
              <a:rPr lang="en-US" sz="2000" dirty="0">
                <a:solidFill>
                  <a:srgbClr val="FFFFFF"/>
                </a:solidFill>
              </a:rPr>
              <a:t>The model was able to detect objects on video</a:t>
            </a:r>
          </a:p>
          <a:p>
            <a:r>
              <a:rPr lang="en-US" sz="2000" dirty="0">
                <a:solidFill>
                  <a:srgbClr val="FFFFFF"/>
                </a:solidFill>
              </a:rPr>
              <a:t>Apparent issues:</a:t>
            </a:r>
          </a:p>
          <a:p>
            <a:pPr lvl="1"/>
            <a:r>
              <a:rPr lang="en-US" sz="1600" dirty="0">
                <a:solidFill>
                  <a:srgbClr val="FFFFFF"/>
                </a:solidFill>
              </a:rPr>
              <a:t>Detection for yield is spotty</a:t>
            </a:r>
          </a:p>
          <a:p>
            <a:pPr lvl="1"/>
            <a:r>
              <a:rPr lang="en-US" sz="1600" dirty="0">
                <a:solidFill>
                  <a:srgbClr val="FFFFFF"/>
                </a:solidFill>
              </a:rPr>
              <a:t>Cars are mistaken for </a:t>
            </a:r>
            <a:r>
              <a:rPr lang="en-US" sz="1600" dirty="0" err="1">
                <a:solidFill>
                  <a:srgbClr val="FFFFFF"/>
                </a:solidFill>
              </a:rPr>
              <a:t>trafficlights</a:t>
            </a:r>
            <a:endParaRPr lang="en-US" sz="1600" dirty="0">
              <a:solidFill>
                <a:srgbClr val="FFFFFF"/>
              </a:solidFill>
            </a:endParaRPr>
          </a:p>
          <a:p>
            <a:pPr lvl="1"/>
            <a:r>
              <a:rPr lang="en-US" sz="1600" dirty="0">
                <a:solidFill>
                  <a:srgbClr val="FFFFFF"/>
                </a:solidFill>
              </a:rPr>
              <a:t>Certain road signs can only be detected close up</a:t>
            </a:r>
          </a:p>
        </p:txBody>
      </p:sp>
    </p:spTree>
    <p:extLst>
      <p:ext uri="{BB962C8B-B14F-4D97-AF65-F5344CB8AC3E}">
        <p14:creationId xmlns:p14="http://schemas.microsoft.com/office/powerpoint/2010/main" val="19132346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993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114</TotalTime>
  <Words>332</Words>
  <Application>Microsoft Macintosh PowerPoint</Application>
  <PresentationFormat>Widescreen</PresentationFormat>
  <Paragraphs>64</Paragraphs>
  <Slides>10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Arial</vt:lpstr>
      <vt:lpstr>Calibri</vt:lpstr>
      <vt:lpstr>Calibri Light</vt:lpstr>
      <vt:lpstr>Tw Cen MT</vt:lpstr>
      <vt:lpstr>Office Theme</vt:lpstr>
      <vt:lpstr>Object Detector for Road Signs</vt:lpstr>
      <vt:lpstr>Motivation</vt:lpstr>
      <vt:lpstr>Where is that sign?</vt:lpstr>
      <vt:lpstr>Data</vt:lpstr>
      <vt:lpstr>Number of Labels</vt:lpstr>
      <vt:lpstr>Our Model</vt:lpstr>
      <vt:lpstr>Model Performance (Validation Set)</vt:lpstr>
      <vt:lpstr>Validation Set</vt:lpstr>
      <vt:lpstr>Video Test and Conclusions</vt:lpstr>
      <vt:lpstr>Potential Improvements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Object Detector for Road Signs</dc:title>
  <dc:creator>Lee, Ka Hung</dc:creator>
  <cp:lastModifiedBy>Lee, Ka Hung</cp:lastModifiedBy>
  <cp:revision>4</cp:revision>
  <dcterms:created xsi:type="dcterms:W3CDTF">2021-10-18T22:16:32Z</dcterms:created>
  <dcterms:modified xsi:type="dcterms:W3CDTF">2021-10-19T00:11:05Z</dcterms:modified>
</cp:coreProperties>
</file>

<file path=docProps/thumbnail.jpeg>
</file>